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4" r:id="rId1"/>
  </p:sldMasterIdLst>
  <p:sldIdLst>
    <p:sldId id="256" r:id="rId2"/>
    <p:sldId id="257" r:id="rId3"/>
    <p:sldId id="272" r:id="rId4"/>
    <p:sldId id="258" r:id="rId5"/>
    <p:sldId id="259" r:id="rId6"/>
    <p:sldId id="260" r:id="rId7"/>
    <p:sldId id="261" r:id="rId8"/>
    <p:sldId id="262" r:id="rId9"/>
    <p:sldId id="274" r:id="rId10"/>
    <p:sldId id="263" r:id="rId11"/>
    <p:sldId id="264" r:id="rId12"/>
    <p:sldId id="265" r:id="rId13"/>
    <p:sldId id="266" r:id="rId14"/>
    <p:sldId id="268" r:id="rId15"/>
    <p:sldId id="269" r:id="rId16"/>
    <p:sldId id="270" r:id="rId17"/>
    <p:sldId id="273" r:id="rId18"/>
    <p:sldId id="271" r:id="rId1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95" d="100"/>
          <a:sy n="95" d="100"/>
        </p:scale>
        <p:origin x="-444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2B36AD-CF60-445F-BCDF-CBEA700187E0}" type="datetimeFigureOut">
              <a:rPr lang="en-US" smtClean="0"/>
              <a:pPr/>
              <a:t>12/7/2008</a:t>
            </a:fld>
            <a:endParaRPr lang="en-US" dirty="0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1E12FD-F9EC-47A8-8F03-5DC18E893809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>
    <p:wedg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2B36AD-CF60-445F-BCDF-CBEA700187E0}" type="datetimeFigureOut">
              <a:rPr lang="en-US" smtClean="0"/>
              <a:pPr/>
              <a:t>12/7/2008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1E12FD-F9EC-47A8-8F03-5DC18E893809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spd="slow">
    <p:wedg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2B36AD-CF60-445F-BCDF-CBEA700187E0}" type="datetimeFigureOut">
              <a:rPr lang="en-US" smtClean="0"/>
              <a:pPr/>
              <a:t>12/7/2008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1E12FD-F9EC-47A8-8F03-5DC18E893809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spd="slow">
    <p:wedg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2B36AD-CF60-445F-BCDF-CBEA700187E0}" type="datetimeFigureOut">
              <a:rPr lang="en-US" smtClean="0"/>
              <a:pPr/>
              <a:t>12/7/2008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1E12FD-F9EC-47A8-8F03-5DC18E893809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spd="slow">
    <p:wedg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2B36AD-CF60-445F-BCDF-CBEA700187E0}" type="datetimeFigureOut">
              <a:rPr lang="en-US" smtClean="0"/>
              <a:pPr/>
              <a:t>12/7/2008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1E12FD-F9EC-47A8-8F03-5DC18E893809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>
    <p:wedg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2B36AD-CF60-445F-BCDF-CBEA700187E0}" type="datetimeFigureOut">
              <a:rPr lang="en-US" smtClean="0"/>
              <a:pPr/>
              <a:t>12/7/2008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1E12FD-F9EC-47A8-8F03-5DC18E893809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spd="slow">
    <p:wedg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2B36AD-CF60-445F-BCDF-CBEA700187E0}" type="datetimeFigureOut">
              <a:rPr lang="en-US" smtClean="0"/>
              <a:pPr/>
              <a:t>12/7/2008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1E12FD-F9EC-47A8-8F03-5DC18E893809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spd="slow">
    <p:wedg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2B36AD-CF60-445F-BCDF-CBEA700187E0}" type="datetimeFigureOut">
              <a:rPr lang="en-US" smtClean="0"/>
              <a:pPr/>
              <a:t>12/7/2008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1E12FD-F9EC-47A8-8F03-5DC18E893809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spd="slow">
    <p:wedg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2B36AD-CF60-445F-BCDF-CBEA700187E0}" type="datetimeFigureOut">
              <a:rPr lang="en-US" smtClean="0"/>
              <a:pPr/>
              <a:t>12/7/2008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1E12FD-F9EC-47A8-8F03-5DC18E893809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spd="slow">
    <p:wedg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2B36AD-CF60-445F-BCDF-CBEA700187E0}" type="datetimeFigureOut">
              <a:rPr lang="en-US" smtClean="0"/>
              <a:pPr/>
              <a:t>12/7/2008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1E12FD-F9EC-47A8-8F03-5DC18E893809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spd="slow">
    <p:wedg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2B36AD-CF60-445F-BCDF-CBEA700187E0}" type="datetimeFigureOut">
              <a:rPr lang="en-US" smtClean="0"/>
              <a:pPr/>
              <a:t>12/7/2008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911E12FD-F9EC-47A8-8F03-5DC18E893809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 spd="slow">
    <p:wedg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3E2B36AD-CF60-445F-BCDF-CBEA700187E0}" type="datetimeFigureOut">
              <a:rPr lang="en-US" smtClean="0"/>
              <a:pPr/>
              <a:t>12/7/2008</a:t>
            </a:fld>
            <a:endParaRPr lang="en-US" dirty="0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911E12FD-F9EC-47A8-8F03-5DC18E893809}" type="slidenum">
              <a:rPr lang="en-US" smtClean="0"/>
              <a:pPr/>
              <a:t>‹#›</a:t>
            </a:fld>
            <a:endParaRPr lang="en-US" dirty="0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ransition spd="slow">
    <p:wedge/>
  </p:transition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9600" y="685800"/>
            <a:ext cx="7772400" cy="1524000"/>
          </a:xfrm>
        </p:spPr>
        <p:txBody>
          <a:bodyPr>
            <a:noAutofit/>
          </a:bodyPr>
          <a:lstStyle/>
          <a:p>
            <a:pPr algn="ctr"/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Correlation between updraft strength and tornado intensity using Gibson Ridge Level 2 Analyst Edition software</a:t>
            </a:r>
            <a:endParaRPr 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2562664"/>
          </a:xfrm>
        </p:spPr>
        <p:txBody>
          <a:bodyPr>
            <a:normAutofit fontScale="77500" lnSpcReduction="20000"/>
          </a:bodyPr>
          <a:lstStyle/>
          <a:p>
            <a:pPr algn="ctr"/>
            <a:r>
              <a:rPr lang="en-US" dirty="0" smtClean="0"/>
              <a:t>Justin Schultz¹</a:t>
            </a:r>
          </a:p>
          <a:p>
            <a:pPr algn="ctr"/>
            <a:r>
              <a:rPr lang="en-US" dirty="0" smtClean="0"/>
              <a:t>Mentors:  Karl Jungbluth² and Dr. Mike Chen¹</a:t>
            </a:r>
          </a:p>
          <a:p>
            <a:pPr algn="ctr"/>
            <a:endParaRPr lang="en-US" dirty="0" smtClean="0"/>
          </a:p>
          <a:p>
            <a:pPr algn="ctr"/>
            <a:endParaRPr lang="en-US" dirty="0" smtClean="0"/>
          </a:p>
          <a:p>
            <a:pPr algn="ctr"/>
            <a:r>
              <a:rPr lang="en-US" dirty="0" smtClean="0"/>
              <a:t>Department of Geological and Atmospheric Sciences</a:t>
            </a:r>
          </a:p>
          <a:p>
            <a:pPr algn="ctr"/>
            <a:r>
              <a:rPr lang="en-US" dirty="0" smtClean="0"/>
              <a:t>Iowa State University¹</a:t>
            </a:r>
          </a:p>
          <a:p>
            <a:pPr algn="ctr"/>
            <a:endParaRPr lang="en-US" dirty="0" smtClean="0"/>
          </a:p>
          <a:p>
            <a:pPr algn="ctr"/>
            <a:r>
              <a:rPr lang="en-US" dirty="0" smtClean="0"/>
              <a:t>Johnston, Iowa: National Weather Service²</a:t>
            </a:r>
          </a:p>
          <a:p>
            <a:pPr algn="ctr"/>
            <a:endParaRPr lang="en-US" dirty="0"/>
          </a:p>
        </p:txBody>
      </p:sp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Data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50 dBZ Height—data was plotted using JMP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 descr="E:\Variability_Chart_50dBZHeight.JPG"/>
          <p:cNvPicPr>
            <a:picLocks noChangeArrowheads="1"/>
          </p:cNvPicPr>
          <p:nvPr/>
        </p:nvPicPr>
        <p:blipFill>
          <a:blip r:embed="rId2"/>
          <a:srcRect l="2280" t="2190" r="-336" b="55102"/>
          <a:stretch>
            <a:fillRect/>
          </a:stretch>
        </p:blipFill>
        <p:spPr bwMode="auto">
          <a:xfrm>
            <a:off x="914400" y="2438400"/>
            <a:ext cx="7315200" cy="36576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Data (continued)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Echo Top Height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4" name="Picture 2" descr="E:\Variability_Chart_EchoTopHeight.JPG"/>
          <p:cNvPicPr>
            <a:picLocks noChangeArrowheads="1"/>
          </p:cNvPicPr>
          <p:nvPr/>
        </p:nvPicPr>
        <p:blipFill>
          <a:blip r:embed="rId2"/>
          <a:srcRect l="2568" t="2131" b="55404"/>
          <a:stretch>
            <a:fillRect/>
          </a:stretch>
        </p:blipFill>
        <p:spPr bwMode="auto">
          <a:xfrm>
            <a:off x="914400" y="2438400"/>
            <a:ext cx="7315200" cy="36576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Data (continued)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VIL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98" name="Picture 2" descr="E:\Variability_Chart_VIL.JPG"/>
          <p:cNvPicPr>
            <a:picLocks noChangeArrowheads="1"/>
          </p:cNvPicPr>
          <p:nvPr/>
        </p:nvPicPr>
        <p:blipFill>
          <a:blip r:embed="rId2"/>
          <a:srcRect l="2083" t="1898" b="55357"/>
          <a:stretch>
            <a:fillRect/>
          </a:stretch>
        </p:blipFill>
        <p:spPr bwMode="auto">
          <a:xfrm>
            <a:off x="914400" y="2438400"/>
            <a:ext cx="7315200" cy="36576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Data (continued)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VILD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122" name="Picture 2" descr="E:\Variability_Chart_VILD.JPG"/>
          <p:cNvPicPr>
            <a:picLocks noChangeArrowheads="1"/>
          </p:cNvPicPr>
          <p:nvPr/>
        </p:nvPicPr>
        <p:blipFill>
          <a:blip r:embed="rId2"/>
          <a:srcRect l="2083" t="1967" b="55246"/>
          <a:stretch>
            <a:fillRect/>
          </a:stretch>
        </p:blipFill>
        <p:spPr bwMode="auto">
          <a:xfrm>
            <a:off x="914400" y="2438400"/>
            <a:ext cx="7162800" cy="36576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Conclusions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A correlation in the mean trends.</a:t>
            </a:r>
          </a:p>
          <a:p>
            <a:pPr lvl="1"/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Slight decrease from F0/EF0 to F1/EF1</a:t>
            </a:r>
          </a:p>
          <a:p>
            <a:pPr lvl="1"/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Visible increase from F1/EF1 to F3/EF3</a:t>
            </a:r>
          </a:p>
          <a:p>
            <a:pPr lvl="1"/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Trend levels off afterwards</a:t>
            </a:r>
          </a:p>
          <a:p>
            <a:pPr lvl="1"/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Null cases show the lowest means</a:t>
            </a:r>
          </a:p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Data does not show a single trend for the whole gamut</a:t>
            </a:r>
          </a:p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Evidence of an increasing trend in the means as tornado intensity increases.</a:t>
            </a:r>
          </a:p>
        </p:txBody>
      </p:sp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Further Research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Use of Base Velocity to create the 2-D wind vector field to use the kinematic method and divergence to make the updraft strength more quantifiable</a:t>
            </a:r>
          </a:p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Understanding the decreasing trends in the means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Acknowledgements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Karl Jungbluth and Dr. Mike Chen for their expertise in radar and dynamics</a:t>
            </a:r>
          </a:p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William S. Lincoln for helping me to locate Level 2 data</a:t>
            </a:r>
          </a:p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Dr. William Gallus for his help with the thesis paper and guidance of the research</a:t>
            </a:r>
          </a:p>
        </p:txBody>
      </p:sp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References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Amburn, S. A., and Wolf, P. L., 1997:  VIL Density as a Hail Indicator.  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Wea. And Fore.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12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, 473-478</a:t>
            </a:r>
          </a:p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Boudevillian, B., and Andrieu, H., 2003:  Assessment of Vertically Integrated Liquid (VIL) Water Content Radar Measurement.  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Jour. Of Atmos. And Ocean. Tech.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20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, 807-819</a:t>
            </a:r>
          </a:p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Browning, K. A., 1965:  Some Inferences About the Updraft Within a Severe Local Storm.  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J. Atmos. Sci.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22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, 659-667</a:t>
            </a:r>
          </a:p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Greene, D. R., and Clark, R. A., 1972:  Vertically Integrated Liquid Water—A New Analysis Tool. 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Mon. Wea. Rev.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100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, 548-552</a:t>
            </a:r>
          </a:p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Haby, Jeff, cited 2008:  What is VIL (Vertically Integrated Liquid)?</a:t>
            </a:r>
          </a:p>
          <a:p>
            <a:pPr>
              <a:buNone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	[Available online at http://www.theweatherprediction.com/habyhints/249/]</a:t>
            </a:r>
          </a:p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Haby, Jeff, cited 2008:  What are Echo Tops and their Importance?</a:t>
            </a:r>
          </a:p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[Available online at http://www.theweatherprediction.com/habyhints2/382]</a:t>
            </a:r>
          </a:p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Marwitz, J. D., 1972:  Locating the Organized Updraft on Severe Thunderstorms.  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J. Appl. Meteor.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11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, 236-238</a:t>
            </a:r>
          </a:p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Matejka, T., and Bartels, D. L., 1998:  The Accuracy of Vertical Air Velocities from Doppler Radar Data.  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Mon. Wea. Rev.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126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, 92-117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Questions?  Comments?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 algn="ctr">
              <a:buNone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Justin T. Schultz</a:t>
            </a:r>
          </a:p>
          <a:p>
            <a:pPr algn="ctr">
              <a:buNone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jsch78@iastate.edu</a:t>
            </a:r>
          </a:p>
          <a:p>
            <a:pPr algn="ctr">
              <a:buNone/>
            </a:pPr>
            <a:endParaRPr lang="en-US" dirty="0" smtClean="0"/>
          </a:p>
          <a:p>
            <a:pPr algn="ctr">
              <a:buNone/>
            </a:pPr>
            <a:endParaRPr lang="en-US" dirty="0" smtClean="0"/>
          </a:p>
          <a:p>
            <a:pPr algn="ctr">
              <a:buNone/>
            </a:pPr>
            <a:r>
              <a:rPr lang="en-US" dirty="0" smtClean="0"/>
              <a:t>Thank you very much!</a:t>
            </a:r>
            <a:endParaRPr lang="en-US" dirty="0"/>
          </a:p>
        </p:txBody>
      </p:sp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Background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28800"/>
            <a:ext cx="8229600" cy="4480560"/>
          </a:xfrm>
        </p:spPr>
        <p:txBody>
          <a:bodyPr>
            <a:normAutofit/>
          </a:bodyPr>
          <a:lstStyle/>
          <a:p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Updraft importance</a:t>
            </a:r>
          </a:p>
          <a:p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Gibson Ridge Level 2</a:t>
            </a:r>
          </a:p>
          <a:p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Parameters observed</a:t>
            </a:r>
          </a:p>
          <a:p>
            <a:pPr>
              <a:buNone/>
            </a:pPr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Purpose:</a:t>
            </a:r>
          </a:p>
          <a:p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Correlation in GR2AE parameters to imply the strength of the updraft in tornadic supercells and observe how they vary by the F/EF Scale (combined by number; e.g. F3/EF3)</a:t>
            </a:r>
          </a:p>
          <a:p>
            <a:endParaRPr lang="en-US" dirty="0" smtClean="0"/>
          </a:p>
          <a:p>
            <a:endParaRPr lang="en-US" dirty="0" smtClean="0"/>
          </a:p>
        </p:txBody>
      </p:sp>
      <p:pic>
        <p:nvPicPr>
          <p:cNvPr id="6147" name="Picture 3" descr="E:\ktlx_19990503_2351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038600" y="1295400"/>
            <a:ext cx="4419600" cy="243840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Hypothesis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>
                <a:latin typeface="Times New Roman" pitchFamily="18" charset="0"/>
                <a:cs typeface="Times New Roman" pitchFamily="18" charset="0"/>
              </a:rPr>
              <a:t>I </a:t>
            </a:r>
            <a:r>
              <a:rPr lang="en-US" smtClean="0">
                <a:latin typeface="Times New Roman" pitchFamily="18" charset="0"/>
                <a:cs typeface="Times New Roman" pitchFamily="18" charset="0"/>
              </a:rPr>
              <a:t>predict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an increasing trend in the parameters as tornado intensity increases</a:t>
            </a:r>
          </a:p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50 dBZ Height, Echo Top Height, VIL and VILD</a:t>
            </a:r>
          </a:p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Updraft dependent parameters</a:t>
            </a:r>
          </a:p>
        </p:txBody>
      </p:sp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Importance of the updraft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Why is it important?</a:t>
            </a:r>
          </a:p>
          <a:p>
            <a:pPr lvl="1"/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Helps to drive the severe thunderstorm</a:t>
            </a:r>
          </a:p>
          <a:p>
            <a:pPr lvl="1"/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Fuels it with warm, moist low-level air</a:t>
            </a:r>
          </a:p>
          <a:p>
            <a:pPr lvl="1"/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Crucial in understanding thunderstorm kinematics and dynamics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762000"/>
            <a:ext cx="8305800" cy="1143000"/>
          </a:xfrm>
        </p:spPr>
        <p:txBody>
          <a:bodyPr>
            <a:normAutofit/>
          </a:bodyPr>
          <a:lstStyle/>
          <a:p>
            <a:pPr algn="ctr"/>
            <a:r>
              <a:rPr lang="en-US" dirty="0" smtClean="0"/>
              <a:t>Gibson </a:t>
            </a:r>
            <a:r>
              <a:rPr lang="en-US" sz="5600" dirty="0" smtClean="0"/>
              <a:t>Ridge</a:t>
            </a:r>
            <a:r>
              <a:rPr lang="en-US" dirty="0" smtClean="0"/>
              <a:t> Level 2 Analyst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28800"/>
            <a:ext cx="8229600" cy="3505200"/>
          </a:xfrm>
        </p:spPr>
        <p:txBody>
          <a:bodyPr/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Used to observe WSR-88D Level 2 radar data</a:t>
            </a:r>
          </a:p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Many parameters can be observed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8" name="Picture 4" descr="E:\GR2AE_capabilities.png"/>
          <p:cNvPicPr>
            <a:picLocks noChangeArrowheads="1"/>
          </p:cNvPicPr>
          <p:nvPr/>
        </p:nvPicPr>
        <p:blipFill>
          <a:blip r:embed="rId2"/>
          <a:srcRect t="2778"/>
          <a:stretch>
            <a:fillRect/>
          </a:stretch>
        </p:blipFill>
        <p:spPr bwMode="auto">
          <a:xfrm>
            <a:off x="304800" y="2895601"/>
            <a:ext cx="4114800" cy="310896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29" name="Picture 1"/>
          <p:cNvPicPr>
            <a:picLocks noChangeArrowheads="1"/>
          </p:cNvPicPr>
          <p:nvPr/>
        </p:nvPicPr>
        <p:blipFill>
          <a:blip r:embed="rId3"/>
          <a:srcRect t="2450" b="3216"/>
          <a:stretch>
            <a:fillRect/>
          </a:stretch>
        </p:blipFill>
        <p:spPr bwMode="auto">
          <a:xfrm>
            <a:off x="4724400" y="2895599"/>
            <a:ext cx="4114800" cy="310896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Parameters observed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50 dBZ Height:  the highest extent of the 50 dBZ isosurface in the mesocyclone</a:t>
            </a:r>
          </a:p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Echo Top Height:  the highest extent of the lowest values of reflectivity the radar can distinguish</a:t>
            </a:r>
          </a:p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Vertically Integrated Liquid (VIL):  summation of reflectivity within a column of air</a:t>
            </a:r>
          </a:p>
          <a:p>
            <a:pPr>
              <a:buNone/>
            </a:pPr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Vertically Integrated Liquid Density (VILD):  normalized VIL</a:t>
            </a:r>
          </a:p>
          <a:p>
            <a:pPr algn="ctr">
              <a:buNone/>
            </a:pP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VILD = VIL/Echo Top Height</a:t>
            </a:r>
            <a:endParaRPr lang="en-US" sz="1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4" descr="http://ams.allenpress.com/archive/1520-0434/12/3/equation/i1520-0434-12-3-473-e1.gif"/>
          <p:cNvPicPr/>
          <p:nvPr/>
        </p:nvPicPr>
        <p:blipFill>
          <a:blip r:embed="rId2"/>
          <a:srcRect r="8421"/>
          <a:stretch>
            <a:fillRect/>
          </a:stretch>
        </p:blipFill>
        <p:spPr bwMode="auto">
          <a:xfrm>
            <a:off x="2933700" y="4419600"/>
            <a:ext cx="3314700" cy="304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Methodology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Data includes mostly Midwest tornado cases of </a:t>
            </a:r>
            <a:r>
              <a:rPr lang="en-US" smtClean="0">
                <a:latin typeface="Times New Roman" pitchFamily="18" charset="0"/>
                <a:cs typeface="Times New Roman" pitchFamily="18" charset="0"/>
              </a:rPr>
              <a:t>varying intensity</a:t>
            </a: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From May 1995 to July 2008</a:t>
            </a:r>
          </a:p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25 cases from each category (F0/EF0, F1/EF1,…,F4/EF4/F5/EF5), and a null case (NT— “No Tornadoes”)</a:t>
            </a:r>
          </a:p>
          <a:p>
            <a:endParaRPr lang="en-US" dirty="0"/>
          </a:p>
        </p:txBody>
      </p:sp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Methodology (continued)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Data was taken at the time of the tornado event (e.g. F4 at Hallam, NE at 0133 UTC)</a:t>
            </a:r>
          </a:p>
        </p:txBody>
      </p:sp>
      <p:pic>
        <p:nvPicPr>
          <p:cNvPr id="7170" name="Picture 2" descr="F:\Iowa State Senior Thesis Fall 2008\thesis_image_hallam.png"/>
          <p:cNvPicPr>
            <a:picLocks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09800" y="3078480"/>
            <a:ext cx="4267200" cy="316992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Data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914400" y="2285999"/>
          <a:ext cx="7315199" cy="3657601"/>
        </p:xfrm>
        <a:graphic>
          <a:graphicData uri="http://schemas.openxmlformats.org/drawingml/2006/table">
            <a:tbl>
              <a:tblPr>
                <a:tableStyleId>{9DCAF9ED-07DC-4A11-8D7F-57B35C25682E}</a:tableStyleId>
              </a:tblPr>
              <a:tblGrid>
                <a:gridCol w="1837635"/>
                <a:gridCol w="1437125"/>
                <a:gridCol w="1437125"/>
                <a:gridCol w="1301657"/>
                <a:gridCol w="1301657"/>
              </a:tblGrid>
              <a:tr h="1045029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>
                            <a:outerShdw blurRad="50800" dist="38100" dir="2700000" algn="tl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Categories</a:t>
                      </a:r>
                      <a:endParaRPr lang="en-US" sz="1800" dirty="0">
                        <a:effectLst>
                          <a:outerShdw blurRad="50800" dist="38100" dir="2700000" algn="tl" rotWithShape="0">
                            <a:prstClr val="black">
                              <a:alpha val="40000"/>
                            </a:prstClr>
                          </a:outerShdw>
                        </a:effectLst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>
                            <a:outerShdw blurRad="50800" dist="38100" dir="2700000" algn="tl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50 dBZ Height (meters)</a:t>
                      </a:r>
                      <a:endParaRPr lang="en-US" sz="1800" dirty="0">
                        <a:effectLst>
                          <a:outerShdw blurRad="50800" dist="38100" dir="2700000" algn="tl" rotWithShape="0">
                            <a:prstClr val="black">
                              <a:alpha val="40000"/>
                            </a:prstClr>
                          </a:outerShdw>
                        </a:effectLst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effectLst>
                            <a:outerShdw blurRad="50800" dist="38100" dir="2700000" algn="tl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Echo</a:t>
                      </a:r>
                      <a:r>
                        <a:rPr lang="en-US" sz="1800" baseline="0" dirty="0" smtClean="0">
                          <a:effectLst>
                            <a:outerShdw blurRad="50800" dist="38100" dir="2700000" algn="tl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800" dirty="0" smtClean="0">
                          <a:effectLst>
                            <a:outerShdw blurRad="50800" dist="38100" dir="2700000" algn="tl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Top </a:t>
                      </a:r>
                      <a:r>
                        <a:rPr lang="en-US" sz="1800" dirty="0">
                          <a:effectLst>
                            <a:outerShdw blurRad="50800" dist="38100" dir="2700000" algn="tl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Height (meters)</a:t>
                      </a:r>
                      <a:endParaRPr lang="en-US" sz="1800" dirty="0">
                        <a:effectLst>
                          <a:outerShdw blurRad="50800" dist="38100" dir="2700000" algn="tl" rotWithShape="0">
                            <a:prstClr val="black">
                              <a:alpha val="40000"/>
                            </a:prstClr>
                          </a:outerShdw>
                        </a:effectLst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>
                            <a:outerShdw blurRad="50800" dist="38100" dir="2700000" algn="tl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VIL (kg/m²)</a:t>
                      </a:r>
                      <a:endParaRPr lang="en-US" sz="1800">
                        <a:effectLst>
                          <a:outerShdw blurRad="50800" dist="38100" dir="2700000" algn="tl" rotWithShape="0">
                            <a:prstClr val="black">
                              <a:alpha val="40000"/>
                            </a:prstClr>
                          </a:outerShdw>
                        </a:effectLst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>
                            <a:outerShdw blurRad="50800" dist="38100" dir="2700000" algn="tl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VILD (kg/m³)</a:t>
                      </a:r>
                      <a:endParaRPr lang="en-US" sz="1800" dirty="0">
                        <a:effectLst>
                          <a:outerShdw blurRad="50800" dist="38100" dir="2700000" algn="tl" rotWithShape="0">
                            <a:prstClr val="black">
                              <a:alpha val="40000"/>
                            </a:prstClr>
                          </a:outerShdw>
                        </a:effectLst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383177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>
                            <a:outerShdw blurRad="50800" dist="38100" dir="2700000" algn="tl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NT</a:t>
                      </a:r>
                      <a:endParaRPr lang="en-US" sz="1800" dirty="0">
                        <a:effectLst>
                          <a:outerShdw blurRad="50800" dist="38100" dir="2700000" algn="tl" rotWithShape="0">
                            <a:prstClr val="black">
                              <a:alpha val="40000"/>
                            </a:prstClr>
                          </a:outerShdw>
                        </a:effectLst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>
                            <a:outerShdw blurRad="50800" dist="38100" dir="2700000" algn="tl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7466.9</a:t>
                      </a:r>
                      <a:endParaRPr lang="en-US" sz="1800" dirty="0">
                        <a:effectLst>
                          <a:outerShdw blurRad="50800" dist="38100" dir="2700000" algn="tl" rotWithShape="0">
                            <a:prstClr val="black">
                              <a:alpha val="40000"/>
                            </a:prstClr>
                          </a:outerShdw>
                        </a:effectLst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effectLst>
                            <a:outerShdw blurRad="50800" dist="38100" dir="2700000" algn="tl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12,206.6</a:t>
                      </a:r>
                      <a:endParaRPr lang="en-US" sz="1800" dirty="0">
                        <a:effectLst>
                          <a:outerShdw blurRad="50800" dist="38100" dir="2700000" algn="tl" rotWithShape="0">
                            <a:prstClr val="black">
                              <a:alpha val="40000"/>
                            </a:prstClr>
                          </a:outerShdw>
                        </a:effectLst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>
                            <a:outerShdw blurRad="50800" dist="38100" dir="2700000" algn="tl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43.65</a:t>
                      </a:r>
                      <a:endParaRPr lang="en-US" sz="1800">
                        <a:effectLst>
                          <a:outerShdw blurRad="50800" dist="38100" dir="2700000" algn="tl" rotWithShape="0">
                            <a:prstClr val="black">
                              <a:alpha val="40000"/>
                            </a:prstClr>
                          </a:outerShdw>
                        </a:effectLst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>
                            <a:outerShdw blurRad="50800" dist="38100" dir="2700000" algn="tl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4.29</a:t>
                      </a:r>
                      <a:endParaRPr lang="en-US" sz="1800" dirty="0">
                        <a:effectLst>
                          <a:outerShdw blurRad="50800" dist="38100" dir="2700000" algn="tl" rotWithShape="0">
                            <a:prstClr val="black">
                              <a:alpha val="40000"/>
                            </a:prstClr>
                          </a:outerShdw>
                        </a:effectLst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383177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>
                            <a:outerShdw blurRad="50800" dist="38100" dir="2700000" algn="tl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F0/EF0</a:t>
                      </a:r>
                      <a:endParaRPr lang="en-US" sz="1800" dirty="0">
                        <a:effectLst>
                          <a:outerShdw blurRad="50800" dist="38100" dir="2700000" algn="tl" rotWithShape="0">
                            <a:prstClr val="black">
                              <a:alpha val="40000"/>
                            </a:prstClr>
                          </a:outerShdw>
                        </a:effectLst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>
                            <a:outerShdw blurRad="50800" dist="38100" dir="2700000" algn="tl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8855.9</a:t>
                      </a:r>
                      <a:endParaRPr lang="en-US" sz="1800" dirty="0">
                        <a:effectLst>
                          <a:outerShdw blurRad="50800" dist="38100" dir="2700000" algn="tl" rotWithShape="0">
                            <a:prstClr val="black">
                              <a:alpha val="40000"/>
                            </a:prstClr>
                          </a:outerShdw>
                        </a:effectLst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effectLst>
                            <a:outerShdw blurRad="50800" dist="38100" dir="2700000" algn="tl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13,689.2</a:t>
                      </a:r>
                      <a:endParaRPr lang="en-US" sz="1800" dirty="0">
                        <a:effectLst>
                          <a:outerShdw blurRad="50800" dist="38100" dir="2700000" algn="tl" rotWithShape="0">
                            <a:prstClr val="black">
                              <a:alpha val="40000"/>
                            </a:prstClr>
                          </a:outerShdw>
                        </a:effectLst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>
                            <a:outerShdw blurRad="50800" dist="38100" dir="2700000" algn="tl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53.89</a:t>
                      </a:r>
                      <a:endParaRPr lang="en-US" sz="1800" dirty="0">
                        <a:effectLst>
                          <a:outerShdw blurRad="50800" dist="38100" dir="2700000" algn="tl" rotWithShape="0">
                            <a:prstClr val="black">
                              <a:alpha val="40000"/>
                            </a:prstClr>
                          </a:outerShdw>
                        </a:effectLst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>
                            <a:outerShdw blurRad="50800" dist="38100" dir="2700000" algn="tl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4.25</a:t>
                      </a:r>
                      <a:endParaRPr lang="en-US" sz="1800" dirty="0">
                        <a:effectLst>
                          <a:outerShdw blurRad="50800" dist="38100" dir="2700000" algn="tl" rotWithShape="0">
                            <a:prstClr val="black">
                              <a:alpha val="40000"/>
                            </a:prstClr>
                          </a:outerShdw>
                        </a:effectLst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383177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>
                            <a:outerShdw blurRad="50800" dist="38100" dir="2700000" algn="tl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F1/EF1</a:t>
                      </a:r>
                      <a:endParaRPr lang="en-US" sz="1800">
                        <a:effectLst>
                          <a:outerShdw blurRad="50800" dist="38100" dir="2700000" algn="tl" rotWithShape="0">
                            <a:prstClr val="black">
                              <a:alpha val="40000"/>
                            </a:prstClr>
                          </a:outerShdw>
                        </a:effectLst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>
                            <a:outerShdw blurRad="50800" dist="38100" dir="2700000" algn="tl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7963.9</a:t>
                      </a:r>
                      <a:endParaRPr lang="en-US" sz="1800" dirty="0">
                        <a:effectLst>
                          <a:outerShdw blurRad="50800" dist="38100" dir="2700000" algn="tl" rotWithShape="0">
                            <a:prstClr val="black">
                              <a:alpha val="40000"/>
                            </a:prstClr>
                          </a:outerShdw>
                        </a:effectLst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effectLst>
                            <a:outerShdw blurRad="50800" dist="38100" dir="2700000" algn="tl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13,146.6</a:t>
                      </a:r>
                      <a:endParaRPr lang="en-US" sz="1800" dirty="0">
                        <a:effectLst>
                          <a:outerShdw blurRad="50800" dist="38100" dir="2700000" algn="tl" rotWithShape="0">
                            <a:prstClr val="black">
                              <a:alpha val="40000"/>
                            </a:prstClr>
                          </a:outerShdw>
                        </a:effectLst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>
                            <a:outerShdw blurRad="50800" dist="38100" dir="2700000" algn="tl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53.38</a:t>
                      </a:r>
                      <a:endParaRPr lang="en-US" sz="1800" dirty="0">
                        <a:effectLst>
                          <a:outerShdw blurRad="50800" dist="38100" dir="2700000" algn="tl" rotWithShape="0">
                            <a:prstClr val="black">
                              <a:alpha val="40000"/>
                            </a:prstClr>
                          </a:outerShdw>
                        </a:effectLst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>
                            <a:outerShdw blurRad="50800" dist="38100" dir="2700000" algn="tl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5.08</a:t>
                      </a:r>
                      <a:endParaRPr lang="en-US" sz="1800" dirty="0">
                        <a:effectLst>
                          <a:outerShdw blurRad="50800" dist="38100" dir="2700000" algn="tl" rotWithShape="0">
                            <a:prstClr val="black">
                              <a:alpha val="40000"/>
                            </a:prstClr>
                          </a:outerShdw>
                        </a:effectLst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383177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>
                            <a:outerShdw blurRad="50800" dist="38100" dir="2700000" algn="tl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F2/EF2</a:t>
                      </a:r>
                      <a:endParaRPr lang="en-US" sz="1800">
                        <a:effectLst>
                          <a:outerShdw blurRad="50800" dist="38100" dir="2700000" algn="tl" rotWithShape="0">
                            <a:prstClr val="black">
                              <a:alpha val="40000"/>
                            </a:prstClr>
                          </a:outerShdw>
                        </a:effectLst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>
                            <a:outerShdw blurRad="50800" dist="38100" dir="2700000" algn="tl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9255.2</a:t>
                      </a:r>
                      <a:endParaRPr lang="en-US" sz="1800" dirty="0">
                        <a:effectLst>
                          <a:outerShdw blurRad="50800" dist="38100" dir="2700000" algn="tl" rotWithShape="0">
                            <a:prstClr val="black">
                              <a:alpha val="40000"/>
                            </a:prstClr>
                          </a:outerShdw>
                        </a:effectLst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effectLst>
                            <a:outerShdw blurRad="50800" dist="38100" dir="2700000" algn="tl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13,503.9</a:t>
                      </a:r>
                      <a:endParaRPr lang="en-US" sz="1800" dirty="0">
                        <a:effectLst>
                          <a:outerShdw blurRad="50800" dist="38100" dir="2700000" algn="tl" rotWithShape="0">
                            <a:prstClr val="black">
                              <a:alpha val="40000"/>
                            </a:prstClr>
                          </a:outerShdw>
                        </a:effectLst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>
                            <a:outerShdw blurRad="50800" dist="38100" dir="2700000" algn="tl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64.24</a:t>
                      </a:r>
                      <a:endParaRPr lang="en-US" sz="1800" dirty="0">
                        <a:effectLst>
                          <a:outerShdw blurRad="50800" dist="38100" dir="2700000" algn="tl" rotWithShape="0">
                            <a:prstClr val="black">
                              <a:alpha val="40000"/>
                            </a:prstClr>
                          </a:outerShdw>
                        </a:effectLst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>
                            <a:outerShdw blurRad="50800" dist="38100" dir="2700000" algn="tl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6.0</a:t>
                      </a:r>
                      <a:endParaRPr lang="en-US" sz="1800" dirty="0">
                        <a:effectLst>
                          <a:outerShdw blurRad="50800" dist="38100" dir="2700000" algn="tl" rotWithShape="0">
                            <a:prstClr val="black">
                              <a:alpha val="40000"/>
                            </a:prstClr>
                          </a:outerShdw>
                        </a:effectLst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383177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>
                            <a:outerShdw blurRad="50800" dist="38100" dir="2700000" algn="tl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F3/EF3</a:t>
                      </a:r>
                      <a:endParaRPr lang="en-US" sz="1800">
                        <a:effectLst>
                          <a:outerShdw blurRad="50800" dist="38100" dir="2700000" algn="tl" rotWithShape="0">
                            <a:prstClr val="black">
                              <a:alpha val="40000"/>
                            </a:prstClr>
                          </a:outerShdw>
                        </a:effectLst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effectLst>
                            <a:outerShdw blurRad="50800" dist="38100" dir="2700000" algn="tl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10,721.2</a:t>
                      </a:r>
                      <a:endParaRPr lang="en-US" sz="1800" dirty="0">
                        <a:effectLst>
                          <a:outerShdw blurRad="50800" dist="38100" dir="2700000" algn="tl" rotWithShape="0">
                            <a:prstClr val="black">
                              <a:alpha val="40000"/>
                            </a:prstClr>
                          </a:outerShdw>
                        </a:effectLst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effectLst>
                            <a:outerShdw blurRad="50800" dist="38100" dir="2700000" algn="tl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14,523.1</a:t>
                      </a:r>
                      <a:endParaRPr lang="en-US" sz="1800" dirty="0">
                        <a:effectLst>
                          <a:outerShdw blurRad="50800" dist="38100" dir="2700000" algn="tl" rotWithShape="0">
                            <a:prstClr val="black">
                              <a:alpha val="40000"/>
                            </a:prstClr>
                          </a:outerShdw>
                        </a:effectLst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>
                            <a:outerShdw blurRad="50800" dist="38100" dir="2700000" algn="tl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71.81</a:t>
                      </a:r>
                      <a:endParaRPr lang="en-US" sz="1800" dirty="0">
                        <a:effectLst>
                          <a:outerShdw blurRad="50800" dist="38100" dir="2700000" algn="tl" rotWithShape="0">
                            <a:prstClr val="black">
                              <a:alpha val="40000"/>
                            </a:prstClr>
                          </a:outerShdw>
                        </a:effectLst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>
                            <a:outerShdw blurRad="50800" dist="38100" dir="2700000" algn="tl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6.09</a:t>
                      </a:r>
                      <a:endParaRPr lang="en-US" sz="1800" dirty="0">
                        <a:effectLst>
                          <a:outerShdw blurRad="50800" dist="38100" dir="2700000" algn="tl" rotWithShape="0">
                            <a:prstClr val="black">
                              <a:alpha val="40000"/>
                            </a:prstClr>
                          </a:outerShdw>
                        </a:effectLst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696687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>
                            <a:outerShdw blurRad="50800" dist="38100" dir="2700000" algn="tl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F4/EF4 and F5/EF5</a:t>
                      </a:r>
                      <a:endParaRPr lang="en-US" sz="1800" dirty="0">
                        <a:effectLst>
                          <a:outerShdw blurRad="50800" dist="38100" dir="2700000" algn="tl" rotWithShape="0">
                            <a:prstClr val="black">
                              <a:alpha val="40000"/>
                            </a:prstClr>
                          </a:outerShdw>
                        </a:effectLst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effectLst>
                            <a:outerShdw blurRad="50800" dist="38100" dir="2700000" algn="tl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10,703.9</a:t>
                      </a:r>
                      <a:endParaRPr lang="en-US" sz="1800" dirty="0">
                        <a:effectLst>
                          <a:outerShdw blurRad="50800" dist="38100" dir="2700000" algn="tl" rotWithShape="0">
                            <a:prstClr val="black">
                              <a:alpha val="40000"/>
                            </a:prstClr>
                          </a:outerShdw>
                        </a:effectLst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effectLst>
                            <a:outerShdw blurRad="50800" dist="38100" dir="2700000" algn="tl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14,729.2</a:t>
                      </a:r>
                      <a:endParaRPr lang="en-US" sz="1800" dirty="0">
                        <a:effectLst>
                          <a:outerShdw blurRad="50800" dist="38100" dir="2700000" algn="tl" rotWithShape="0">
                            <a:prstClr val="black">
                              <a:alpha val="40000"/>
                            </a:prstClr>
                          </a:outerShdw>
                        </a:effectLst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>
                            <a:outerShdw blurRad="50800" dist="38100" dir="2700000" algn="tl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65.02</a:t>
                      </a:r>
                      <a:endParaRPr lang="en-US" sz="1800" dirty="0">
                        <a:effectLst>
                          <a:outerShdw blurRad="50800" dist="38100" dir="2700000" algn="tl" rotWithShape="0">
                            <a:prstClr val="black">
                              <a:alpha val="40000"/>
                            </a:prstClr>
                          </a:outerShdw>
                        </a:effectLst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>
                            <a:outerShdw blurRad="50800" dist="38100" dir="2700000" algn="tl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5.27</a:t>
                      </a:r>
                      <a:endParaRPr lang="en-US" sz="1800" dirty="0">
                        <a:effectLst>
                          <a:outerShdw blurRad="50800" dist="38100" dir="2700000" algn="tl" rotWithShape="0">
                            <a:prstClr val="black">
                              <a:alpha val="40000"/>
                            </a:prstClr>
                          </a:outerShdw>
                        </a:effectLst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838200" y="1905000"/>
            <a:ext cx="7315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MEANS</a:t>
            </a:r>
            <a:endParaRPr lang="en-US" dirty="0"/>
          </a:p>
        </p:txBody>
      </p:sp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ow">
  <a:themeElements>
    <a:clrScheme name="Custom 1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00000"/>
      </a:accent1>
      <a:accent2>
        <a:srgbClr val="FF0000"/>
      </a:accent2>
      <a:accent3>
        <a:srgbClr val="E1D5A3"/>
      </a:accent3>
      <a:accent4>
        <a:srgbClr val="002060"/>
      </a:accent4>
      <a:accent5>
        <a:srgbClr val="000000"/>
      </a:accent5>
      <a:accent6>
        <a:srgbClr val="0070C0"/>
      </a:accent6>
      <a:hlink>
        <a:srgbClr val="3D8DA9"/>
      </a:hlink>
      <a:folHlink>
        <a:srgbClr val="4E5D3C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540</TotalTime>
  <Words>655</Words>
  <Application>Microsoft Office PowerPoint</Application>
  <PresentationFormat>On-screen Show (4:3)</PresentationFormat>
  <Paragraphs>119</Paragraphs>
  <Slides>18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19" baseType="lpstr">
      <vt:lpstr>Flow</vt:lpstr>
      <vt:lpstr>Correlation between updraft strength and tornado intensity using Gibson Ridge Level 2 Analyst Edition software</vt:lpstr>
      <vt:lpstr>Background</vt:lpstr>
      <vt:lpstr>Hypothesis</vt:lpstr>
      <vt:lpstr>Importance of the updraft</vt:lpstr>
      <vt:lpstr>Gibson Ridge Level 2 Analyst </vt:lpstr>
      <vt:lpstr>Parameters observed</vt:lpstr>
      <vt:lpstr>Methodology</vt:lpstr>
      <vt:lpstr>Methodology (continued)</vt:lpstr>
      <vt:lpstr>Data</vt:lpstr>
      <vt:lpstr>Data</vt:lpstr>
      <vt:lpstr>Data (continued)</vt:lpstr>
      <vt:lpstr>Data (continued)</vt:lpstr>
      <vt:lpstr>Data (continued)</vt:lpstr>
      <vt:lpstr>Conclusions</vt:lpstr>
      <vt:lpstr>Further Research</vt:lpstr>
      <vt:lpstr>Acknowledgements</vt:lpstr>
      <vt:lpstr>References</vt:lpstr>
      <vt:lpstr>Questions?  Comments?</vt:lpstr>
    </vt:vector>
  </TitlesOfParts>
  <Company>Agronomy Department Iowa State University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jsch78</dc:creator>
  <cp:lastModifiedBy>!agronclassrooms</cp:lastModifiedBy>
  <cp:revision>159</cp:revision>
  <dcterms:created xsi:type="dcterms:W3CDTF">2008-12-06T19:50:43Z</dcterms:created>
  <dcterms:modified xsi:type="dcterms:W3CDTF">2008-12-08T05:09:58Z</dcterms:modified>
</cp:coreProperties>
</file>